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92" r:id="rId3"/>
    <p:sldId id="293" r:id="rId4"/>
    <p:sldId id="297" r:id="rId5"/>
    <p:sldId id="281" r:id="rId6"/>
    <p:sldId id="296" r:id="rId7"/>
    <p:sldId id="267" r:id="rId8"/>
    <p:sldId id="298" r:id="rId9"/>
    <p:sldId id="299" r:id="rId10"/>
    <p:sldId id="300" r:id="rId11"/>
    <p:sldId id="301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9781" autoAdjust="0"/>
  </p:normalViewPr>
  <p:slideViewPr>
    <p:cSldViewPr snapToGrid="0">
      <p:cViewPr varScale="1">
        <p:scale>
          <a:sx n="106" d="100"/>
          <a:sy n="106" d="100"/>
        </p:scale>
        <p:origin x="69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C03F431-F7DC-4A43-BC4C-568F7F6A63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4A7045E-3DF5-44A2-B75E-1E7F3420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EA7B57A-3AE8-4189-A26A-9ED3A1809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9DF0-816B-4FB9-A9DE-51B555464AD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C03F431-F7DC-4A43-BC4C-568F7F6A63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4A7045E-3DF5-44A2-B75E-1E7F3420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EA7B57A-3AE8-4189-A26A-9ED3A1809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9DF0-816B-4FB9-A9DE-51B555464AD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879105" y="4801845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subtitled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861352"/>
            <a:ext cx="10719547" cy="78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1238796"/>
            <a:ext cx="7045448" cy="760333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400" b="1" i="0" cap="none" spc="200" baseline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55117BE7-491A-4FFF-B95C-A4B824BCA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7" y="2330824"/>
            <a:ext cx="10711543" cy="3056964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2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800"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44805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rgbClr val="FFC000"/>
              </a:buClr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27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7" y="1678476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44805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rgbClr val="FFC000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559398"/>
            <a:ext cx="11254683" cy="713591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15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  <a:lvl2pPr>
              <a:defRPr b="0" i="0">
                <a:latin typeface="Garamond" panose="02020404030301010803" pitchFamily="18" charset="0"/>
              </a:defRPr>
            </a:lvl2pPr>
            <a:lvl3pPr>
              <a:defRPr b="0" i="0">
                <a:latin typeface="Garamond" panose="02020404030301010803" pitchFamily="18" charset="0"/>
              </a:defRPr>
            </a:lvl3pPr>
            <a:lvl4pPr>
              <a:defRPr b="0" i="0">
                <a:latin typeface="Garamond" panose="02020404030301010803" pitchFamily="18" charset="0"/>
              </a:defRPr>
            </a:lvl4pPr>
            <a:lvl5pPr>
              <a:defRPr b="0" i="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400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63" r:id="rId12"/>
    <p:sldLayoutId id="2147484001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What We Know and How We Know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Spaces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072855-A749-47F6-A57A-D2F250C9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2440243"/>
            <a:ext cx="8942660" cy="22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1FD44-0217-4A8A-B1E2-305F23F1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So, how do we get duplicates, anyway?</a:t>
            </a:r>
          </a:p>
          <a:p>
            <a:pPr lvl="1"/>
            <a:r>
              <a:rPr lang="en-US" dirty="0"/>
              <a:t> We can “toggle” back and forth between two states </a:t>
            </a:r>
          </a:p>
          <a:p>
            <a:pPr lvl="1"/>
            <a:r>
              <a:rPr lang="en-US" dirty="0"/>
              <a:t>Totally different actions can yield the same result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If we can eliminate duplicates somehow…</a:t>
            </a:r>
          </a:p>
          <a:p>
            <a:pPr lvl="1"/>
            <a:r>
              <a:rPr lang="en-US" dirty="0"/>
              <a:t> We’ll need less memory</a:t>
            </a:r>
          </a:p>
          <a:p>
            <a:pPr lvl="1"/>
            <a:r>
              <a:rPr lang="en-US" dirty="0"/>
              <a:t> We’ll need less CPU time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Scale difference: from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1.3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·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10</a:t>
            </a:r>
            <a:r>
              <a:rPr lang="en-US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33  </a:t>
            </a:r>
            <a:r>
              <a:rPr lang="en-US" dirty="0"/>
              <a:t>to </a:t>
            </a:r>
            <a:r>
              <a:rPr lang="en-US" b="1" dirty="0">
                <a:solidFill>
                  <a:srgbClr val="00FF00"/>
                </a:solidFill>
              </a:rPr>
              <a:t>3.6</a:t>
            </a:r>
            <a:r>
              <a:rPr lang="en-US" b="1" dirty="0">
                <a:solidFill>
                  <a:srgbClr val="00FF00"/>
                </a:solidFill>
                <a:latin typeface="Calibri" panose="020F0502020204030204" pitchFamily="34" charset="0"/>
              </a:rPr>
              <a:t> ·</a:t>
            </a:r>
            <a:r>
              <a:rPr lang="en-US" b="1" dirty="0">
                <a:solidFill>
                  <a:srgbClr val="00FF00"/>
                </a:solidFill>
              </a:rPr>
              <a:t> 10</a:t>
            </a:r>
            <a:r>
              <a:rPr lang="en-US" b="1" baseline="30000" dirty="0">
                <a:solidFill>
                  <a:srgbClr val="00FF00"/>
                </a:solidFill>
              </a:rPr>
              <a:t>5</a:t>
            </a:r>
            <a:r>
              <a:rPr lang="en-US" dirty="0"/>
              <a:t> – 28 orders of magnitude!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CE14B-1076-4BCB-8ED8-75B09D95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Challenges: Duplicate States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D7CE3D-39C0-4F06-9566-E69D1C81208E}"/>
              </a:ext>
            </a:extLst>
          </p:cNvPr>
          <p:cNvGrpSpPr>
            <a:grpSpLocks noChangeAspect="1"/>
          </p:cNvGrpSpPr>
          <p:nvPr/>
        </p:nvGrpSpPr>
        <p:grpSpPr>
          <a:xfrm>
            <a:off x="8257400" y="2417444"/>
            <a:ext cx="2945681" cy="2969407"/>
            <a:chOff x="7829747" y="1247139"/>
            <a:chExt cx="4327740" cy="436259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BBF97D-F323-416E-863A-8E86319E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2640" y="1247139"/>
              <a:ext cx="2351988" cy="235198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A3F659-EFC6-47A5-B507-0987C4C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29747" y="2397209"/>
              <a:ext cx="2351988" cy="235198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4BA8B2A-F011-43EB-B816-D2C67165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5499" y="3257749"/>
              <a:ext cx="2351988" cy="2351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1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7C02F5A-0A44-4501-9374-99FB62FC2349}"/>
              </a:ext>
            </a:extLst>
          </p:cNvPr>
          <p:cNvSpPr txBox="1">
            <a:spLocks/>
          </p:cNvSpPr>
          <p:nvPr/>
        </p:nvSpPr>
        <p:spPr>
          <a:xfrm>
            <a:off x="522002" y="3373945"/>
            <a:ext cx="11147987" cy="64581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D. Mark. 2009.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Behavioral Mathematics for Game AI.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Cengage Learning.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727D0B-F4DF-4AC7-9E06-1E2DF73D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1889490"/>
            <a:ext cx="11254683" cy="713591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491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6ED3D-F7C5-49D9-9EEB-C0AEAB75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727165"/>
            <a:ext cx="10711543" cy="427470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search space </a:t>
            </a:r>
            <a:r>
              <a:rPr lang="en-US" dirty="0"/>
              <a:t>(also called the </a:t>
            </a:r>
            <a:r>
              <a:rPr lang="en-US" b="1" dirty="0">
                <a:solidFill>
                  <a:srgbClr val="00B050"/>
                </a:solidFill>
              </a:rPr>
              <a:t>state space</a:t>
            </a:r>
            <a:r>
              <a:rPr lang="en-US" dirty="0"/>
              <a:t>) is the set of all possible problem states. Search spaces can be…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Discrete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Continuous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Known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Unknown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Static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Dynamic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B8DD12-6C66-42F6-A9F9-CAF7F49A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Search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E56F-CFC7-457D-8772-AF00AAD3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3057524"/>
            <a:ext cx="6756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E30815-0C68-4DC4-949A-912F43686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55" y="1180414"/>
            <a:ext cx="11254651" cy="994767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If a state space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dirty="0"/>
              <a:t>, we can build a </a:t>
            </a:r>
            <a:r>
              <a:rPr lang="en-US" b="1" dirty="0">
                <a:solidFill>
                  <a:srgbClr val="00B050"/>
                </a:solidFill>
              </a:rPr>
              <a:t>search graph </a:t>
            </a:r>
            <a:r>
              <a:rPr lang="en-US" dirty="0"/>
              <a:t>to represent the search space (which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discrete</a:t>
            </a:r>
            <a:r>
              <a:rPr lang="en-US" dirty="0"/>
              <a:t>) and improve search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41860-2B3A-4E32-B097-90793CD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431708"/>
            <a:ext cx="11254683" cy="691606"/>
          </a:xfrm>
        </p:spPr>
        <p:txBody>
          <a:bodyPr/>
          <a:lstStyle/>
          <a:p>
            <a:r>
              <a:rPr lang="en-US" dirty="0"/>
              <a:t>Search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DEFC4-88EA-49F0-A90C-270CA23C5A6A}"/>
              </a:ext>
            </a:extLst>
          </p:cNvPr>
          <p:cNvSpPr/>
          <p:nvPr/>
        </p:nvSpPr>
        <p:spPr>
          <a:xfrm>
            <a:off x="2918752" y="2584724"/>
            <a:ext cx="2743200" cy="27432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5DD23-EE32-49AF-B88C-5B58E5AB7F3B}"/>
              </a:ext>
            </a:extLst>
          </p:cNvPr>
          <p:cNvSpPr/>
          <p:nvPr/>
        </p:nvSpPr>
        <p:spPr>
          <a:xfrm>
            <a:off x="4016032" y="3682004"/>
            <a:ext cx="1647345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6E64B-850B-477B-9F1C-BFA86A34DBBE}"/>
              </a:ext>
            </a:extLst>
          </p:cNvPr>
          <p:cNvSpPr/>
          <p:nvPr/>
        </p:nvSpPr>
        <p:spPr>
          <a:xfrm>
            <a:off x="3467392" y="2584724"/>
            <a:ext cx="54864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A014B-93BB-45FB-A43F-7055A5B3A25F}"/>
              </a:ext>
            </a:extLst>
          </p:cNvPr>
          <p:cNvSpPr/>
          <p:nvPr/>
        </p:nvSpPr>
        <p:spPr>
          <a:xfrm>
            <a:off x="5113312" y="4230644"/>
            <a:ext cx="54864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F331E-E00F-4595-A977-F2CCEBDC32C2}"/>
              </a:ext>
            </a:extLst>
          </p:cNvPr>
          <p:cNvSpPr/>
          <p:nvPr/>
        </p:nvSpPr>
        <p:spPr>
          <a:xfrm>
            <a:off x="4016032" y="4779284"/>
            <a:ext cx="109728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EA6C2-3BFA-4B5C-817C-19134A2DC3DE}"/>
              </a:ext>
            </a:extLst>
          </p:cNvPr>
          <p:cNvSpPr/>
          <p:nvPr/>
        </p:nvSpPr>
        <p:spPr>
          <a:xfrm>
            <a:off x="4564672" y="4230644"/>
            <a:ext cx="546265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B45B-2C28-4469-8C10-718473D65D63}"/>
              </a:ext>
            </a:extLst>
          </p:cNvPr>
          <p:cNvSpPr/>
          <p:nvPr/>
        </p:nvSpPr>
        <p:spPr>
          <a:xfrm>
            <a:off x="4016032" y="2584724"/>
            <a:ext cx="1645445" cy="10906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0E83ED-E913-45F5-8421-C59F1175F58A}"/>
              </a:ext>
            </a:extLst>
          </p:cNvPr>
          <p:cNvSpPr/>
          <p:nvPr/>
        </p:nvSpPr>
        <p:spPr>
          <a:xfrm>
            <a:off x="4564672" y="4779284"/>
            <a:ext cx="546028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9C60DF-003C-499C-8903-C7BD08C7072F}"/>
              </a:ext>
            </a:extLst>
          </p:cNvPr>
          <p:cNvSpPr/>
          <p:nvPr/>
        </p:nvSpPr>
        <p:spPr>
          <a:xfrm>
            <a:off x="2106013" y="2584723"/>
            <a:ext cx="6858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3487B8-DD69-4DDF-9BEA-5D867A045859}"/>
              </a:ext>
            </a:extLst>
          </p:cNvPr>
          <p:cNvSpPr/>
          <p:nvPr/>
        </p:nvSpPr>
        <p:spPr>
          <a:xfrm>
            <a:off x="2103603" y="3270523"/>
            <a:ext cx="6858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699B16-E40D-4DB9-BDD9-6427C3E6C99C}"/>
              </a:ext>
            </a:extLst>
          </p:cNvPr>
          <p:cNvSpPr/>
          <p:nvPr/>
        </p:nvSpPr>
        <p:spPr>
          <a:xfrm>
            <a:off x="2106013" y="3956324"/>
            <a:ext cx="6858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5E216E-5B2E-48AF-83FA-A8ADD8538749}"/>
              </a:ext>
            </a:extLst>
          </p:cNvPr>
          <p:cNvCxnSpPr>
            <a:cxnSpLocks/>
          </p:cNvCxnSpPr>
          <p:nvPr/>
        </p:nvCxnSpPr>
        <p:spPr>
          <a:xfrm>
            <a:off x="7019925" y="279151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018CCF-109F-4D1C-AC31-9EAAE16C533B}"/>
              </a:ext>
            </a:extLst>
          </p:cNvPr>
          <p:cNvCxnSpPr>
            <a:cxnSpLocks/>
          </p:cNvCxnSpPr>
          <p:nvPr/>
        </p:nvCxnSpPr>
        <p:spPr>
          <a:xfrm>
            <a:off x="7019925" y="334015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4C4FBF-B354-4AA0-B2EE-1748ECA29011}"/>
              </a:ext>
            </a:extLst>
          </p:cNvPr>
          <p:cNvCxnSpPr>
            <a:cxnSpLocks/>
          </p:cNvCxnSpPr>
          <p:nvPr/>
        </p:nvCxnSpPr>
        <p:spPr>
          <a:xfrm>
            <a:off x="7019925" y="388879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8515D9-88F5-41FD-869C-8A3D107C7711}"/>
              </a:ext>
            </a:extLst>
          </p:cNvPr>
          <p:cNvCxnSpPr>
            <a:cxnSpLocks/>
          </p:cNvCxnSpPr>
          <p:nvPr/>
        </p:nvCxnSpPr>
        <p:spPr>
          <a:xfrm>
            <a:off x="807128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2D71B6-FFDF-4D52-B683-83788A8C99E7}"/>
              </a:ext>
            </a:extLst>
          </p:cNvPr>
          <p:cNvCxnSpPr>
            <a:cxnSpLocks/>
          </p:cNvCxnSpPr>
          <p:nvPr/>
        </p:nvCxnSpPr>
        <p:spPr>
          <a:xfrm>
            <a:off x="861992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A23574-069A-4C03-BC36-F558E077C8E3}"/>
              </a:ext>
            </a:extLst>
          </p:cNvPr>
          <p:cNvCxnSpPr>
            <a:cxnSpLocks/>
          </p:cNvCxnSpPr>
          <p:nvPr/>
        </p:nvCxnSpPr>
        <p:spPr>
          <a:xfrm>
            <a:off x="916856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6C604FE-6232-4549-B65A-93084FA7ACC0}"/>
              </a:ext>
            </a:extLst>
          </p:cNvPr>
          <p:cNvSpPr/>
          <p:nvPr/>
        </p:nvSpPr>
        <p:spPr>
          <a:xfrm>
            <a:off x="2106013" y="4642124"/>
            <a:ext cx="6858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9E45C9-628C-43CE-A59A-7D7A20775CD4}"/>
              </a:ext>
            </a:extLst>
          </p:cNvPr>
          <p:cNvSpPr/>
          <p:nvPr/>
        </p:nvSpPr>
        <p:spPr>
          <a:xfrm>
            <a:off x="7358253" y="262692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BA14-BBA3-461E-9F13-F732D3A73D98}"/>
              </a:ext>
            </a:extLst>
          </p:cNvPr>
          <p:cNvSpPr/>
          <p:nvPr/>
        </p:nvSpPr>
        <p:spPr>
          <a:xfrm>
            <a:off x="9004173" y="482148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1318E1-6E1B-4AAD-8308-AF529CDD2CC1}"/>
              </a:ext>
            </a:extLst>
          </p:cNvPr>
          <p:cNvSpPr/>
          <p:nvPr/>
        </p:nvSpPr>
        <p:spPr>
          <a:xfrm>
            <a:off x="7902986" y="4275702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33A365-80EE-4B57-94A1-814C41AD26F3}"/>
              </a:ext>
            </a:extLst>
          </p:cNvPr>
          <p:cNvSpPr/>
          <p:nvPr/>
        </p:nvSpPr>
        <p:spPr>
          <a:xfrm>
            <a:off x="8455533" y="482148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EEA1-9172-44A7-B97A-CE116B1EE845}"/>
              </a:ext>
            </a:extLst>
          </p:cNvPr>
          <p:cNvSpPr/>
          <p:nvPr/>
        </p:nvSpPr>
        <p:spPr>
          <a:xfrm>
            <a:off x="7355395" y="317556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8F470B-BAB2-43E3-B643-F79F896ECCAB}"/>
              </a:ext>
            </a:extLst>
          </p:cNvPr>
          <p:cNvSpPr/>
          <p:nvPr/>
        </p:nvSpPr>
        <p:spPr>
          <a:xfrm>
            <a:off x="7358253" y="3722489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E685BB-395F-4B62-853F-5D84E15A3775}"/>
              </a:ext>
            </a:extLst>
          </p:cNvPr>
          <p:cNvSpPr/>
          <p:nvPr/>
        </p:nvSpPr>
        <p:spPr>
          <a:xfrm>
            <a:off x="7358253" y="427284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4AA9AD-6FBE-4054-B5CA-B1FC446E171E}"/>
              </a:ext>
            </a:extLst>
          </p:cNvPr>
          <p:cNvSpPr/>
          <p:nvPr/>
        </p:nvSpPr>
        <p:spPr>
          <a:xfrm>
            <a:off x="735825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5673EF-52A0-4836-9910-8C5018A95F37}"/>
              </a:ext>
            </a:extLst>
          </p:cNvPr>
          <p:cNvSpPr/>
          <p:nvPr/>
        </p:nvSpPr>
        <p:spPr>
          <a:xfrm>
            <a:off x="790689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113300-5615-4FBC-9486-AC65513914B5}"/>
              </a:ext>
            </a:extLst>
          </p:cNvPr>
          <p:cNvSpPr/>
          <p:nvPr/>
        </p:nvSpPr>
        <p:spPr>
          <a:xfrm>
            <a:off x="955281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5E3DFA-813A-4D63-90FA-EF929F0C6E7E}"/>
              </a:ext>
            </a:extLst>
          </p:cNvPr>
          <p:cNvSpPr/>
          <p:nvPr/>
        </p:nvSpPr>
        <p:spPr>
          <a:xfrm>
            <a:off x="4014844" y="3133364"/>
            <a:ext cx="1095855" cy="1097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3EF432-48DE-42E8-AA1D-0F77D0D39214}"/>
              </a:ext>
            </a:extLst>
          </p:cNvPr>
          <p:cNvSpPr/>
          <p:nvPr/>
        </p:nvSpPr>
        <p:spPr>
          <a:xfrm>
            <a:off x="8455533" y="427284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08D7DA-A9CD-4671-9EA7-FFBD436ACA24}"/>
              </a:ext>
            </a:extLst>
          </p:cNvPr>
          <p:cNvSpPr/>
          <p:nvPr/>
        </p:nvSpPr>
        <p:spPr>
          <a:xfrm>
            <a:off x="9552813" y="427284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6E7BFE-7FB3-4FD6-B739-1108766AFFDC}"/>
              </a:ext>
            </a:extLst>
          </p:cNvPr>
          <p:cNvSpPr/>
          <p:nvPr/>
        </p:nvSpPr>
        <p:spPr>
          <a:xfrm>
            <a:off x="9552813" y="3725347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807254-445A-4C94-BBC7-FE08EF93D295}"/>
              </a:ext>
            </a:extLst>
          </p:cNvPr>
          <p:cNvSpPr/>
          <p:nvPr/>
        </p:nvSpPr>
        <p:spPr>
          <a:xfrm>
            <a:off x="7902986" y="317137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2F7F13-39F4-495F-87FA-081DC52B7B9C}"/>
              </a:ext>
            </a:extLst>
          </p:cNvPr>
          <p:cNvSpPr/>
          <p:nvPr/>
        </p:nvSpPr>
        <p:spPr>
          <a:xfrm>
            <a:off x="7902986" y="262692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F7D19-DE06-4848-B178-332AE311F009}"/>
              </a:ext>
            </a:extLst>
          </p:cNvPr>
          <p:cNvSpPr/>
          <p:nvPr/>
        </p:nvSpPr>
        <p:spPr>
          <a:xfrm>
            <a:off x="8455533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B0B26D-C4FC-4A91-B54B-EBA4649DA830}"/>
              </a:ext>
            </a:extLst>
          </p:cNvPr>
          <p:cNvSpPr/>
          <p:nvPr/>
        </p:nvSpPr>
        <p:spPr>
          <a:xfrm>
            <a:off x="9004173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DD4BA1-E9A1-479E-91AD-6149A95A53BB}"/>
              </a:ext>
            </a:extLst>
          </p:cNvPr>
          <p:cNvSpPr/>
          <p:nvPr/>
        </p:nvSpPr>
        <p:spPr>
          <a:xfrm>
            <a:off x="9548616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BBE38D-FC6C-47D8-8848-9170C1E27DA0}"/>
              </a:ext>
            </a:extLst>
          </p:cNvPr>
          <p:cNvSpPr/>
          <p:nvPr/>
        </p:nvSpPr>
        <p:spPr>
          <a:xfrm>
            <a:off x="9548616" y="3171373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8367A5-733D-4B43-B83D-0BDB394F07A5}"/>
              </a:ext>
            </a:extLst>
          </p:cNvPr>
          <p:cNvSpPr/>
          <p:nvPr/>
        </p:nvSpPr>
        <p:spPr>
          <a:xfrm>
            <a:off x="7902986" y="3722489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A618FC-1C1C-4359-B662-786A53FA55B9}"/>
              </a:ext>
            </a:extLst>
          </p:cNvPr>
          <p:cNvSpPr/>
          <p:nvPr/>
        </p:nvSpPr>
        <p:spPr>
          <a:xfrm>
            <a:off x="8450953" y="3722489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0B295C-6A85-48F1-A961-35B915AA27FE}"/>
              </a:ext>
            </a:extLst>
          </p:cNvPr>
          <p:cNvSpPr/>
          <p:nvPr/>
        </p:nvSpPr>
        <p:spPr>
          <a:xfrm>
            <a:off x="8450577" y="317137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EFFD7B-C18D-4C9E-B7BB-6A608D3DE8C8}"/>
              </a:ext>
            </a:extLst>
          </p:cNvPr>
          <p:cNvSpPr/>
          <p:nvPr/>
        </p:nvSpPr>
        <p:spPr>
          <a:xfrm>
            <a:off x="9004173" y="3175564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C98A7B7-0D29-46B0-8A4D-A4510B445AB7}"/>
              </a:ext>
            </a:extLst>
          </p:cNvPr>
          <p:cNvSpPr/>
          <p:nvPr/>
        </p:nvSpPr>
        <p:spPr>
          <a:xfrm>
            <a:off x="9005874" y="3726680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DB82D0-AF3C-4C5F-BF81-3B8BB02AA7BD}"/>
              </a:ext>
            </a:extLst>
          </p:cNvPr>
          <p:cNvSpPr/>
          <p:nvPr/>
        </p:nvSpPr>
        <p:spPr>
          <a:xfrm>
            <a:off x="9004173" y="426903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F126179-B1DF-4159-84BB-DEA1D92FDEE5}"/>
              </a:ext>
            </a:extLst>
          </p:cNvPr>
          <p:cNvSpPr/>
          <p:nvPr/>
        </p:nvSpPr>
        <p:spPr>
          <a:xfrm>
            <a:off x="7248525" y="2513482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0EB773C-2569-4CA0-B625-A33318C0F95B}"/>
              </a:ext>
            </a:extLst>
          </p:cNvPr>
          <p:cNvSpPr/>
          <p:nvPr/>
        </p:nvSpPr>
        <p:spPr>
          <a:xfrm>
            <a:off x="7248525" y="306583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39870D-AA8C-4E2D-8CCA-D933182C1473}"/>
              </a:ext>
            </a:extLst>
          </p:cNvPr>
          <p:cNvSpPr/>
          <p:nvPr/>
        </p:nvSpPr>
        <p:spPr>
          <a:xfrm>
            <a:off x="7248525" y="361190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B6089ED-57AE-4DAA-B07D-1204819AD8B7}"/>
              </a:ext>
            </a:extLst>
          </p:cNvPr>
          <p:cNvSpPr/>
          <p:nvPr/>
        </p:nvSpPr>
        <p:spPr>
          <a:xfrm>
            <a:off x="724852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C7C803D-1215-406B-905D-DE4D1B3B7EE5}"/>
              </a:ext>
            </a:extLst>
          </p:cNvPr>
          <p:cNvSpPr/>
          <p:nvPr/>
        </p:nvSpPr>
        <p:spPr>
          <a:xfrm>
            <a:off x="724852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AD3C9B-E288-4977-93AF-A75CBD198B5F}"/>
              </a:ext>
            </a:extLst>
          </p:cNvPr>
          <p:cNvSpPr/>
          <p:nvPr/>
        </p:nvSpPr>
        <p:spPr>
          <a:xfrm>
            <a:off x="779716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E19931F-CF21-4234-B81E-C4E0008CE1EE}"/>
              </a:ext>
            </a:extLst>
          </p:cNvPr>
          <p:cNvSpPr/>
          <p:nvPr/>
        </p:nvSpPr>
        <p:spPr>
          <a:xfrm>
            <a:off x="834580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C18162-C87E-45CA-AFA6-E10D5FD264EE}"/>
              </a:ext>
            </a:extLst>
          </p:cNvPr>
          <p:cNvSpPr/>
          <p:nvPr/>
        </p:nvSpPr>
        <p:spPr>
          <a:xfrm>
            <a:off x="889444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EC9495A-8D92-45A4-8C15-AF3C93724849}"/>
              </a:ext>
            </a:extLst>
          </p:cNvPr>
          <p:cNvSpPr/>
          <p:nvPr/>
        </p:nvSpPr>
        <p:spPr>
          <a:xfrm>
            <a:off x="9443085" y="470718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C259F4B-87EF-409C-88F7-5E59101C2EA2}"/>
              </a:ext>
            </a:extLst>
          </p:cNvPr>
          <p:cNvSpPr/>
          <p:nvPr/>
        </p:nvSpPr>
        <p:spPr>
          <a:xfrm>
            <a:off x="834580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2B24B3-D82F-4774-BE65-63554C32860F}"/>
              </a:ext>
            </a:extLst>
          </p:cNvPr>
          <p:cNvSpPr/>
          <p:nvPr/>
        </p:nvSpPr>
        <p:spPr>
          <a:xfrm>
            <a:off x="7797165" y="2517101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183516E-4F93-475C-BE96-B2A973934194}"/>
              </a:ext>
            </a:extLst>
          </p:cNvPr>
          <p:cNvSpPr/>
          <p:nvPr/>
        </p:nvSpPr>
        <p:spPr>
          <a:xfrm>
            <a:off x="8345805" y="251719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3129FC-C126-43C6-9B43-9D2BC5ADC0FE}"/>
              </a:ext>
            </a:extLst>
          </p:cNvPr>
          <p:cNvSpPr/>
          <p:nvPr/>
        </p:nvSpPr>
        <p:spPr>
          <a:xfrm>
            <a:off x="8894445" y="2518147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70970F4-F1DC-4453-A2E8-171A18EE0DE9}"/>
              </a:ext>
            </a:extLst>
          </p:cNvPr>
          <p:cNvSpPr/>
          <p:nvPr/>
        </p:nvSpPr>
        <p:spPr>
          <a:xfrm>
            <a:off x="9446889" y="251262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B876D8-5840-4897-BC6E-08834FF16AE7}"/>
              </a:ext>
            </a:extLst>
          </p:cNvPr>
          <p:cNvSpPr/>
          <p:nvPr/>
        </p:nvSpPr>
        <p:spPr>
          <a:xfrm>
            <a:off x="9443272" y="306888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1B55C4D-3AC3-41E5-B1DC-05211AF9E923}"/>
              </a:ext>
            </a:extLst>
          </p:cNvPr>
          <p:cNvSpPr/>
          <p:nvPr/>
        </p:nvSpPr>
        <p:spPr>
          <a:xfrm>
            <a:off x="9443085" y="3616381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3147A0-CA53-44F5-AC29-70E0732FD0E6}"/>
              </a:ext>
            </a:extLst>
          </p:cNvPr>
          <p:cNvSpPr/>
          <p:nvPr/>
        </p:nvSpPr>
        <p:spPr>
          <a:xfrm>
            <a:off x="944603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252A543-E6B9-4B06-B879-6E3035DADB3B}"/>
              </a:ext>
            </a:extLst>
          </p:cNvPr>
          <p:cNvCxnSpPr>
            <a:cxnSpLocks/>
          </p:cNvCxnSpPr>
          <p:nvPr/>
        </p:nvCxnSpPr>
        <p:spPr>
          <a:xfrm>
            <a:off x="7373495" y="2955533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97B443-2CF2-4F14-B980-5E0FEF54CFE7}"/>
              </a:ext>
            </a:extLst>
          </p:cNvPr>
          <p:cNvCxnSpPr>
            <a:cxnSpLocks/>
          </p:cNvCxnSpPr>
          <p:nvPr/>
        </p:nvCxnSpPr>
        <p:spPr>
          <a:xfrm flipV="1">
            <a:off x="7577709" y="2956108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89A3CD-85CC-45A5-82F7-C7891AEBFBD4}"/>
              </a:ext>
            </a:extLst>
          </p:cNvPr>
          <p:cNvGrpSpPr/>
          <p:nvPr/>
        </p:nvGrpSpPr>
        <p:grpSpPr>
          <a:xfrm>
            <a:off x="7367588" y="3505030"/>
            <a:ext cx="204214" cy="137735"/>
            <a:chOff x="7821170" y="3836857"/>
            <a:chExt cx="204214" cy="137735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5D3DAC1-E924-4A8F-9B87-DB8699B0145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1C93518-C2EA-49BF-925F-4D6402A90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C9E890-C33B-469D-9837-DBA1D886CB16}"/>
              </a:ext>
            </a:extLst>
          </p:cNvPr>
          <p:cNvCxnSpPr>
            <a:cxnSpLocks/>
          </p:cNvCxnSpPr>
          <p:nvPr/>
        </p:nvCxnSpPr>
        <p:spPr>
          <a:xfrm>
            <a:off x="7367588" y="4048241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400A133-C54D-4325-9C70-801D0995F4D5}"/>
              </a:ext>
            </a:extLst>
          </p:cNvPr>
          <p:cNvCxnSpPr>
            <a:cxnSpLocks/>
          </p:cNvCxnSpPr>
          <p:nvPr/>
        </p:nvCxnSpPr>
        <p:spPr>
          <a:xfrm flipV="1">
            <a:off x="7571802" y="4048816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9F496E5-D897-4ED0-A37C-336A5C011B2B}"/>
              </a:ext>
            </a:extLst>
          </p:cNvPr>
          <p:cNvGrpSpPr/>
          <p:nvPr/>
        </p:nvGrpSpPr>
        <p:grpSpPr>
          <a:xfrm>
            <a:off x="7379781" y="4597168"/>
            <a:ext cx="204214" cy="137735"/>
            <a:chOff x="7821170" y="3836857"/>
            <a:chExt cx="204214" cy="137735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889ABC4-4930-41A2-83A0-86B1F203A9CE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77E2E3D-48CF-406C-884A-7BFF732A9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C6FB96E-C546-4749-AEAE-477AB25DD221}"/>
              </a:ext>
            </a:extLst>
          </p:cNvPr>
          <p:cNvGrpSpPr/>
          <p:nvPr/>
        </p:nvGrpSpPr>
        <p:grpSpPr>
          <a:xfrm>
            <a:off x="8481493" y="4591546"/>
            <a:ext cx="204214" cy="137735"/>
            <a:chOff x="7821170" y="3836857"/>
            <a:chExt cx="204214" cy="137735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68A2342-865C-44DF-96BF-6A76B371AD23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D105026-11E4-4709-BA14-3C7AFB723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C7161D1-96FD-40C7-A5EF-4C3B15A979E7}"/>
              </a:ext>
            </a:extLst>
          </p:cNvPr>
          <p:cNvGrpSpPr/>
          <p:nvPr/>
        </p:nvGrpSpPr>
        <p:grpSpPr>
          <a:xfrm>
            <a:off x="9569578" y="4595832"/>
            <a:ext cx="204214" cy="137735"/>
            <a:chOff x="7821170" y="3836857"/>
            <a:chExt cx="204214" cy="137735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117ADC7-6AC4-4EDA-876A-73AEAD24C28B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D687ABB-CAB9-4044-A2C6-86463365F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FA4319-7D20-4A45-8CD0-10F982EDC8DD}"/>
              </a:ext>
            </a:extLst>
          </p:cNvPr>
          <p:cNvGrpSpPr/>
          <p:nvPr/>
        </p:nvGrpSpPr>
        <p:grpSpPr>
          <a:xfrm>
            <a:off x="9548616" y="4048148"/>
            <a:ext cx="204214" cy="137735"/>
            <a:chOff x="7821170" y="3836857"/>
            <a:chExt cx="204214" cy="137735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C34C2E1-FA60-40F2-A6DF-B4D4BA1EDB4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1386751B-0D88-4362-92EE-F6BF4B729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AC7CB2D-1B1F-4A76-9EFB-5A20E41AECE2}"/>
              </a:ext>
            </a:extLst>
          </p:cNvPr>
          <p:cNvGrpSpPr/>
          <p:nvPr/>
        </p:nvGrpSpPr>
        <p:grpSpPr>
          <a:xfrm>
            <a:off x="9577199" y="3504455"/>
            <a:ext cx="204214" cy="137735"/>
            <a:chOff x="7821170" y="3836857"/>
            <a:chExt cx="204214" cy="13773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FA668A2-33A0-4E20-879D-58CAE8BD3499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D5F7EF-E3FA-41DC-A9E2-33B32B9AA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14C6BF-F838-482F-A910-83E32BF5907C}"/>
              </a:ext>
            </a:extLst>
          </p:cNvPr>
          <p:cNvGrpSpPr/>
          <p:nvPr/>
        </p:nvGrpSpPr>
        <p:grpSpPr>
          <a:xfrm>
            <a:off x="9562144" y="2952629"/>
            <a:ext cx="204214" cy="137735"/>
            <a:chOff x="7821170" y="3836857"/>
            <a:chExt cx="204214" cy="137735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DCA1942-D341-4C52-84A9-DADD4A43F95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70A1106-AC7C-4870-AE56-C615AC8D1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59E1CD4-AE25-478F-8580-1A079803F51A}"/>
              </a:ext>
            </a:extLst>
          </p:cNvPr>
          <p:cNvGrpSpPr/>
          <p:nvPr/>
        </p:nvGrpSpPr>
        <p:grpSpPr>
          <a:xfrm rot="5400000">
            <a:off x="7659247" y="2672357"/>
            <a:ext cx="204214" cy="137735"/>
            <a:chOff x="7821170" y="3836857"/>
            <a:chExt cx="204214" cy="137735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51D96A9-A6CB-4596-A123-168467F1B97D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32E89C8-150F-4500-8560-4E052EC03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A94D208-50DE-4EBB-89B6-052F4279308C}"/>
              </a:ext>
            </a:extLst>
          </p:cNvPr>
          <p:cNvGrpSpPr/>
          <p:nvPr/>
        </p:nvGrpSpPr>
        <p:grpSpPr>
          <a:xfrm rot="5400000">
            <a:off x="8192834" y="2660164"/>
            <a:ext cx="204214" cy="137735"/>
            <a:chOff x="7821170" y="3836857"/>
            <a:chExt cx="204214" cy="137735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5FC1544D-7FB2-4ED5-A3D3-4173761A43E8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E19B884-1649-485C-8A5F-EF121A141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8BD2379-43AB-440D-B6A7-38138B124AD6}"/>
              </a:ext>
            </a:extLst>
          </p:cNvPr>
          <p:cNvGrpSpPr/>
          <p:nvPr/>
        </p:nvGrpSpPr>
        <p:grpSpPr>
          <a:xfrm rot="5400000">
            <a:off x="8748519" y="2660165"/>
            <a:ext cx="204214" cy="137735"/>
            <a:chOff x="7821170" y="3836857"/>
            <a:chExt cx="204214" cy="137735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4F76757-8888-4262-B9BD-54DAE863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3A14443-FDBD-4BF4-B022-C30B802A3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0468119-FD1E-4A38-8004-9D364551EEC2}"/>
              </a:ext>
            </a:extLst>
          </p:cNvPr>
          <p:cNvGrpSpPr/>
          <p:nvPr/>
        </p:nvGrpSpPr>
        <p:grpSpPr>
          <a:xfrm rot="5400000">
            <a:off x="9301260" y="2666642"/>
            <a:ext cx="204214" cy="137735"/>
            <a:chOff x="7821170" y="3836857"/>
            <a:chExt cx="204214" cy="137735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71CA3D2-3482-4E6A-9D31-F3E7A603006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CD3BEAA-5709-43CE-A721-89232C628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BF2B0A-183D-4045-A7DD-D07D64C74264}"/>
              </a:ext>
            </a:extLst>
          </p:cNvPr>
          <p:cNvGrpSpPr/>
          <p:nvPr/>
        </p:nvGrpSpPr>
        <p:grpSpPr>
          <a:xfrm rot="5400000">
            <a:off x="7649338" y="4863013"/>
            <a:ext cx="204214" cy="137735"/>
            <a:chOff x="7821170" y="3836857"/>
            <a:chExt cx="204214" cy="137735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4BF9989-8998-48E1-A263-D23F0252EB7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4C8D53A-BD73-4446-AD1C-A9A8F660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F76B43D-937C-4731-913B-DB4A55EEC766}"/>
              </a:ext>
            </a:extLst>
          </p:cNvPr>
          <p:cNvGrpSpPr/>
          <p:nvPr/>
        </p:nvGrpSpPr>
        <p:grpSpPr>
          <a:xfrm rot="5400000">
            <a:off x="8211694" y="4863014"/>
            <a:ext cx="204214" cy="137735"/>
            <a:chOff x="7821170" y="3836857"/>
            <a:chExt cx="204214" cy="137735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5BE79AB-FEFD-4A8F-9BE1-8E9E3917E02F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A3DA2941-9CF8-446E-8394-AF7530FE1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99BC3EB-0D88-4141-9B6F-36BDE2AF894B}"/>
              </a:ext>
            </a:extLst>
          </p:cNvPr>
          <p:cNvGrpSpPr/>
          <p:nvPr/>
        </p:nvGrpSpPr>
        <p:grpSpPr>
          <a:xfrm rot="5400000">
            <a:off x="8741758" y="4879110"/>
            <a:ext cx="204214" cy="137735"/>
            <a:chOff x="7821170" y="3836857"/>
            <a:chExt cx="204214" cy="137735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C7AACC2-34B6-400B-BD52-5EF42631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56F44A6-2464-41B1-A306-DE7C931C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927F367-308D-4704-9BB2-FB528C32E796}"/>
              </a:ext>
            </a:extLst>
          </p:cNvPr>
          <p:cNvGrpSpPr/>
          <p:nvPr/>
        </p:nvGrpSpPr>
        <p:grpSpPr>
          <a:xfrm rot="5400000">
            <a:off x="9308974" y="4866917"/>
            <a:ext cx="204214" cy="137735"/>
            <a:chOff x="7821170" y="3836857"/>
            <a:chExt cx="204214" cy="137735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B18E632-BBD4-4676-8B44-01712815310F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70735B9-E57F-45D8-9839-22E5AFAC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5D7DF2E-5854-4944-AE10-57C218835350}"/>
              </a:ext>
            </a:extLst>
          </p:cNvPr>
          <p:cNvSpPr/>
          <p:nvPr/>
        </p:nvSpPr>
        <p:spPr>
          <a:xfrm>
            <a:off x="3467392" y="3133364"/>
            <a:ext cx="548640" cy="1645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BB060B6-C439-4206-936D-D807A23726EC}"/>
              </a:ext>
            </a:extLst>
          </p:cNvPr>
          <p:cNvCxnSpPr>
            <a:cxnSpLocks/>
          </p:cNvCxnSpPr>
          <p:nvPr/>
        </p:nvCxnSpPr>
        <p:spPr>
          <a:xfrm flipV="1">
            <a:off x="7602093" y="288038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F5EF221-E3D3-4477-8F73-6F303747E74C}"/>
              </a:ext>
            </a:extLst>
          </p:cNvPr>
          <p:cNvCxnSpPr>
            <a:cxnSpLocks/>
          </p:cNvCxnSpPr>
          <p:nvPr/>
        </p:nvCxnSpPr>
        <p:spPr>
          <a:xfrm flipH="1">
            <a:off x="7645625" y="293567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69B86C9-8FF1-4AD1-B967-C35BC88F80AE}"/>
              </a:ext>
            </a:extLst>
          </p:cNvPr>
          <p:cNvGrpSpPr/>
          <p:nvPr/>
        </p:nvGrpSpPr>
        <p:grpSpPr>
          <a:xfrm>
            <a:off x="9216299" y="4488827"/>
            <a:ext cx="272132" cy="283890"/>
            <a:chOff x="5740048" y="2974589"/>
            <a:chExt cx="272132" cy="283890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37295D7-4583-4E64-A217-D7B7753CF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0048" y="2974589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F19CDBA-AE99-41E8-95B9-1CD3A3318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580" y="3029879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7DBA758-C969-4F5A-8357-02E44733D583}"/>
              </a:ext>
            </a:extLst>
          </p:cNvPr>
          <p:cNvCxnSpPr>
            <a:cxnSpLocks/>
          </p:cNvCxnSpPr>
          <p:nvPr/>
        </p:nvCxnSpPr>
        <p:spPr>
          <a:xfrm flipV="1">
            <a:off x="8144815" y="449644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B314A82-C200-494E-818F-12514096515C}"/>
              </a:ext>
            </a:extLst>
          </p:cNvPr>
          <p:cNvCxnSpPr>
            <a:cxnSpLocks/>
          </p:cNvCxnSpPr>
          <p:nvPr/>
        </p:nvCxnSpPr>
        <p:spPr>
          <a:xfrm flipH="1">
            <a:off x="8188347" y="455173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8EC80A-6608-4CE6-A657-188B97B77287}"/>
              </a:ext>
            </a:extLst>
          </p:cNvPr>
          <p:cNvGrpSpPr/>
          <p:nvPr/>
        </p:nvGrpSpPr>
        <p:grpSpPr>
          <a:xfrm rot="5400000">
            <a:off x="7671136" y="4482948"/>
            <a:ext cx="272132" cy="283890"/>
            <a:chOff x="5736711" y="2937935"/>
            <a:chExt cx="272132" cy="283890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DB80635-B42A-446F-BFFA-FC3C1D7D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B9E30FF-8B88-47C1-BB19-699C0E06B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D9FD4C7-9FF8-4870-A24E-03B276CC04FC}"/>
              </a:ext>
            </a:extLst>
          </p:cNvPr>
          <p:cNvGrpSpPr/>
          <p:nvPr/>
        </p:nvGrpSpPr>
        <p:grpSpPr>
          <a:xfrm rot="5400000">
            <a:off x="8757342" y="4475326"/>
            <a:ext cx="272132" cy="283890"/>
            <a:chOff x="5736711" y="2937935"/>
            <a:chExt cx="272132" cy="283890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69CC412-B4D2-4815-B90A-082660ED9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96FACCA-53CC-490D-B19B-8F41EA69F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EEF77D8-5D88-4815-B020-4072F5BBF7EF}"/>
              </a:ext>
            </a:extLst>
          </p:cNvPr>
          <p:cNvGrpSpPr/>
          <p:nvPr/>
        </p:nvGrpSpPr>
        <p:grpSpPr>
          <a:xfrm rot="5400000">
            <a:off x="9221804" y="2918883"/>
            <a:ext cx="272132" cy="283890"/>
            <a:chOff x="5736711" y="2937935"/>
            <a:chExt cx="272132" cy="283890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ACB5B3C-D975-4568-BEAC-D781AE4EF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D13E96D-3911-45B8-AF71-0E9E7A534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AE824D-D471-4570-BF10-98A1D579D1D7}"/>
              </a:ext>
            </a:extLst>
          </p:cNvPr>
          <p:cNvCxnSpPr>
            <a:cxnSpLocks/>
          </p:cNvCxnSpPr>
          <p:nvPr/>
        </p:nvCxnSpPr>
        <p:spPr>
          <a:xfrm>
            <a:off x="7024785" y="4423720"/>
            <a:ext cx="914400" cy="9144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56">
            <a:extLst>
              <a:ext uri="{FF2B5EF4-FFF2-40B4-BE49-F238E27FC236}">
                <a16:creationId xmlns:a16="http://schemas.microsoft.com/office/drawing/2014/main" id="{1772A8E6-240F-48C1-A9E7-310646AD9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78" y="2791516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2" name="TextBox 56">
            <a:extLst>
              <a:ext uri="{FF2B5EF4-FFF2-40B4-BE49-F238E27FC236}">
                <a16:creationId xmlns:a16="http://schemas.microsoft.com/office/drawing/2014/main" id="{B4416C63-0590-4B3C-A625-FF6BFCBA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78" y="3326440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3" name="TextBox 56">
            <a:extLst>
              <a:ext uri="{FF2B5EF4-FFF2-40B4-BE49-F238E27FC236}">
                <a16:creationId xmlns:a16="http://schemas.microsoft.com/office/drawing/2014/main" id="{F7E13130-F368-4C0E-AE2C-9C24C507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823" y="3888796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4" name="TextBox 56">
            <a:extLst>
              <a:ext uri="{FF2B5EF4-FFF2-40B4-BE49-F238E27FC236}">
                <a16:creationId xmlns:a16="http://schemas.microsoft.com/office/drawing/2014/main" id="{257FFF36-6058-4DF9-815D-5E792080D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34" y="4936610"/>
            <a:ext cx="8306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1∙1.4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5" name="TextBox 56">
            <a:extLst>
              <a:ext uri="{FF2B5EF4-FFF2-40B4-BE49-F238E27FC236}">
                <a16:creationId xmlns:a16="http://schemas.microsoft.com/office/drawing/2014/main" id="{B11FAEEE-54E6-4137-850B-1800C26C8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329" y="5365034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1∙2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6" name="TextBox 56">
            <a:extLst>
              <a:ext uri="{FF2B5EF4-FFF2-40B4-BE49-F238E27FC236}">
                <a16:creationId xmlns:a16="http://schemas.microsoft.com/office/drawing/2014/main" id="{5DF2452C-A50B-4587-B59F-35461E36A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147" y="5373169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1∙3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7" name="TextBox 56">
            <a:extLst>
              <a:ext uri="{FF2B5EF4-FFF2-40B4-BE49-F238E27FC236}">
                <a16:creationId xmlns:a16="http://schemas.microsoft.com/office/drawing/2014/main" id="{8858C0A7-5548-489D-86B4-532BE5FA5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8855" y="5375083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A0F1F4-EA87-4DD9-A431-D20006BB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10294" y="2675788"/>
            <a:ext cx="365760" cy="36576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20000">
                <a:srgbClr val="33CC33"/>
              </a:gs>
              <a:gs pos="100000">
                <a:srgbClr val="00FF00"/>
              </a:gs>
            </a:gsLst>
            <a:lin ang="5400000"/>
          </a:gradFill>
          <a:ln w="38100">
            <a:solidFill>
              <a:srgbClr val="00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6CDB814-929E-4B55-9C9E-72535F55D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513" y="4883640"/>
            <a:ext cx="365760" cy="365760"/>
          </a:xfrm>
          <a:prstGeom prst="ellipse">
            <a:avLst/>
          </a:prstGeom>
          <a:gradFill rotWithShape="1">
            <a:gsLst>
              <a:gs pos="0">
                <a:srgbClr val="800000"/>
              </a:gs>
              <a:gs pos="20000">
                <a:srgbClr val="FF0000"/>
              </a:gs>
              <a:gs pos="100000">
                <a:srgbClr val="FF0200"/>
              </a:gs>
            </a:gsLst>
            <a:lin ang="5400000"/>
          </a:gradFill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9E8B5DF-9356-44B3-964F-137F771A2A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85" y="2855524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70670A5-4ECF-4EFD-A703-A41EEE231F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3407110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B39BDBF-66A4-42E1-8482-BB8056ACB0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89325" y="4504302"/>
            <a:ext cx="552387" cy="562218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2509B45-5EF3-49DF-9330-C0EAF121B2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0524" y="5066520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3409E18-838A-4420-833E-E562AD52E1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3955750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3075DA5-84B3-4119-B9FF-CD32B9206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88451" y="5066520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C92C186-CB84-4BB8-910D-118AA266F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379" y="5073533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" name="Content Placeholder 1">
            <a:extLst>
              <a:ext uri="{FF2B5EF4-FFF2-40B4-BE49-F238E27FC236}">
                <a16:creationId xmlns:a16="http://schemas.microsoft.com/office/drawing/2014/main" id="{54E9B517-2592-4C74-8B10-54DE578EBE35}"/>
              </a:ext>
            </a:extLst>
          </p:cNvPr>
          <p:cNvSpPr txBox="1">
            <a:spLocks/>
          </p:cNvSpPr>
          <p:nvPr/>
        </p:nvSpPr>
        <p:spPr>
          <a:xfrm>
            <a:off x="532903" y="5918537"/>
            <a:ext cx="11126185" cy="598107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For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dynamic</a:t>
            </a:r>
            <a:r>
              <a:rPr lang="en-US" dirty="0"/>
              <a:t> state spaces, we’ll need to update the graph over time. </a:t>
            </a:r>
          </a:p>
        </p:txBody>
      </p:sp>
    </p:spTree>
    <p:extLst>
      <p:ext uri="{BB962C8B-B14F-4D97-AF65-F5344CB8AC3E}">
        <p14:creationId xmlns:p14="http://schemas.microsoft.com/office/powerpoint/2010/main" val="3410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9" grpId="0" animBg="1"/>
      <p:bldP spid="11" grpId="0" animBg="1"/>
      <p:bldP spid="12" grpId="0" animBg="1"/>
      <p:bldP spid="6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8" grpId="0" animBg="1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59" grpId="0" animBg="1"/>
      <p:bldP spid="161" grpId="0" animBg="1"/>
      <p:bldP spid="16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B8357-53D1-4CCF-8829-58DB96B1E1F3}"/>
              </a:ext>
            </a:extLst>
          </p:cNvPr>
          <p:cNvGrpSpPr/>
          <p:nvPr/>
        </p:nvGrpSpPr>
        <p:grpSpPr>
          <a:xfrm>
            <a:off x="8604407" y="5107243"/>
            <a:ext cx="989726" cy="1310100"/>
            <a:chOff x="10477498" y="2293522"/>
            <a:chExt cx="989726" cy="13101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07B047-BD70-449D-AB9C-60AE51082A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7498" y="2293522"/>
              <a:ext cx="989726" cy="1310100"/>
              <a:chOff x="10495299" y="2333131"/>
              <a:chExt cx="933821" cy="1236099"/>
            </a:xfrm>
            <a:solidFill>
              <a:srgbClr val="00C0FF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149B26-2E54-4CFF-8AE4-BB3B1B916040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E1E735-4F2C-4763-8466-A3D66231D3A2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7D46CB-FFB0-4D7C-A8D4-D2EDB887CB95}"/>
                </a:ext>
              </a:extLst>
            </p:cNvPr>
            <p:cNvGrpSpPr/>
            <p:nvPr/>
          </p:nvGrpSpPr>
          <p:grpSpPr>
            <a:xfrm>
              <a:off x="10495299" y="2333131"/>
              <a:ext cx="933821" cy="1236099"/>
              <a:chOff x="10495299" y="2333131"/>
              <a:chExt cx="933821" cy="12360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BC6E7EF-F022-4A82-9A00-73AC7AB2D21D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C3901-0DB7-40EC-8136-FD0F0E17D246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3D83F1-CD04-4FBF-B993-628A2A01F2A7}"/>
              </a:ext>
            </a:extLst>
          </p:cNvPr>
          <p:cNvCxnSpPr>
            <a:cxnSpLocks/>
          </p:cNvCxnSpPr>
          <p:nvPr/>
        </p:nvCxnSpPr>
        <p:spPr>
          <a:xfrm flipV="1">
            <a:off x="8410431" y="6020373"/>
            <a:ext cx="133718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39DC91-A3D1-4B1A-8AC9-826EB36B7FCE}"/>
              </a:ext>
            </a:extLst>
          </p:cNvPr>
          <p:cNvCxnSpPr>
            <a:cxnSpLocks/>
          </p:cNvCxnSpPr>
          <p:nvPr/>
        </p:nvCxnSpPr>
        <p:spPr>
          <a:xfrm flipH="1" flipV="1">
            <a:off x="8403675" y="5945307"/>
            <a:ext cx="133718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8401E4-6257-446A-8668-A8949B4B877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0463" y="4570953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C54C6B-06BA-421A-BB17-C1B0E68F2359}"/>
              </a:ext>
            </a:extLst>
          </p:cNvPr>
          <p:cNvCxnSpPr>
            <a:cxnSpLocks/>
          </p:cNvCxnSpPr>
          <p:nvPr/>
        </p:nvCxnSpPr>
        <p:spPr>
          <a:xfrm flipH="1" flipV="1">
            <a:off x="9249208" y="4562211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F89A410-5E69-4095-8DF3-23FE8EEDB3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6190" y="4587360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2C9EE6-5E1D-4E71-8D8B-0E7D5D7169D6}"/>
              </a:ext>
            </a:extLst>
          </p:cNvPr>
          <p:cNvCxnSpPr>
            <a:cxnSpLocks/>
          </p:cNvCxnSpPr>
          <p:nvPr/>
        </p:nvCxnSpPr>
        <p:spPr>
          <a:xfrm flipV="1">
            <a:off x="8225688" y="4578618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1D380C-0299-4675-95C5-BDF8C47C4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7" y="1171077"/>
            <a:ext cx="10711543" cy="5589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way we represent information impacts agent behavior.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8C880-40D7-41CF-83CE-3204D165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387676"/>
            <a:ext cx="11254683" cy="691606"/>
          </a:xfrm>
        </p:spPr>
        <p:txBody>
          <a:bodyPr/>
          <a:lstStyle/>
          <a:p>
            <a:r>
              <a:rPr lang="en-US" dirty="0"/>
              <a:t>Graph Representation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A53064-F0BB-42DB-AC26-FD836FB07B8D}"/>
              </a:ext>
            </a:extLst>
          </p:cNvPr>
          <p:cNvGrpSpPr/>
          <p:nvPr/>
        </p:nvGrpSpPr>
        <p:grpSpPr>
          <a:xfrm>
            <a:off x="8598604" y="2622432"/>
            <a:ext cx="989726" cy="1310100"/>
            <a:chOff x="10477498" y="2293522"/>
            <a:chExt cx="989726" cy="13101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7EF588-D888-4689-92B0-5C9FA4A8A9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7498" y="2293522"/>
              <a:ext cx="989726" cy="1310100"/>
              <a:chOff x="10495299" y="2333131"/>
              <a:chExt cx="933821" cy="1236099"/>
            </a:xfrm>
            <a:solidFill>
              <a:srgbClr val="00C0FF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21566-8A2C-4DDF-A62E-2271958C73D3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7367CE9-81FF-4BB7-9AC2-9AF5B937A4E5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BD88C-C0DF-45CA-8703-7806631B5CEF}"/>
                </a:ext>
              </a:extLst>
            </p:cNvPr>
            <p:cNvGrpSpPr/>
            <p:nvPr/>
          </p:nvGrpSpPr>
          <p:grpSpPr>
            <a:xfrm>
              <a:off x="10495299" y="2333131"/>
              <a:ext cx="933821" cy="1236099"/>
              <a:chOff x="10495299" y="2333131"/>
              <a:chExt cx="933821" cy="12360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9A8BDAA-1039-42A7-8535-A77375E2D901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7F0D59-5D5A-4551-987F-F94AF4296488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Rectangle 123">
            <a:extLst>
              <a:ext uri="{FF2B5EF4-FFF2-40B4-BE49-F238E27FC236}">
                <a16:creationId xmlns:a16="http://schemas.microsoft.com/office/drawing/2014/main" id="{C2C6FEB0-0096-4820-9016-78194D1B1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716" y="2222420"/>
            <a:ext cx="2821349" cy="1270789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SearchNode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search_state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terrain_weight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0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neighbors = []</a:t>
            </a:r>
          </a:p>
        </p:txBody>
      </p:sp>
      <p:sp>
        <p:nvSpPr>
          <p:cNvPr id="22" name="Rectangle 123">
            <a:extLst>
              <a:ext uri="{FF2B5EF4-FFF2-40B4-BE49-F238E27FC236}">
                <a16:creationId xmlns:a16="http://schemas.microsoft.com/office/drawing/2014/main" id="{0B4DD81D-EA18-46F3-B77B-2C94F07E3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97" y="4227335"/>
            <a:ext cx="2815586" cy="208902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SearchNode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search_state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edges = []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anose="020B0609020204030204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Edge: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	endpoint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	cost = 0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38C0BC3A-F956-4672-8EAE-4B236AA9D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12" y="2549647"/>
            <a:ext cx="2626247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2∙1+2∙1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3∙1 = 3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ED7B411E-1CD7-4BF5-BD9B-432A70581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067" y="4542240"/>
            <a:ext cx="2631725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2+2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30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1372CF99-E9CE-40DA-A170-78A7A90D85DD}"/>
              </a:ext>
            </a:extLst>
          </p:cNvPr>
          <p:cNvSpPr/>
          <p:nvPr/>
        </p:nvSpPr>
        <p:spPr bwMode="auto">
          <a:xfrm>
            <a:off x="8107359" y="3526765"/>
            <a:ext cx="1731962" cy="23812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105B347-A5CD-4443-9DBF-654D501B663B}"/>
              </a:ext>
            </a:extLst>
          </p:cNvPr>
          <p:cNvSpPr/>
          <p:nvPr/>
        </p:nvSpPr>
        <p:spPr bwMode="auto">
          <a:xfrm rot="3669741">
            <a:off x="8740771" y="2721902"/>
            <a:ext cx="1604963" cy="23813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986445B-32F7-4D17-9E64-2310AEFB9053}"/>
              </a:ext>
            </a:extLst>
          </p:cNvPr>
          <p:cNvSpPr/>
          <p:nvPr/>
        </p:nvSpPr>
        <p:spPr bwMode="auto">
          <a:xfrm rot="17930259" flipH="1">
            <a:off x="7816846" y="2721902"/>
            <a:ext cx="1604963" cy="23813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B9452C-8457-4336-8F7D-AE09FE867328}"/>
              </a:ext>
            </a:extLst>
          </p:cNvPr>
          <p:cNvCxnSpPr/>
          <p:nvPr/>
        </p:nvCxnSpPr>
        <p:spPr bwMode="auto">
          <a:xfrm rot="16200000" flipH="1">
            <a:off x="8972546" y="2237715"/>
            <a:ext cx="1539875" cy="8858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30168F-4714-42F6-9663-51B3412DB68F}"/>
              </a:ext>
            </a:extLst>
          </p:cNvPr>
          <p:cNvCxnSpPr/>
          <p:nvPr/>
        </p:nvCxnSpPr>
        <p:spPr bwMode="auto">
          <a:xfrm rot="5400000">
            <a:off x="7626346" y="2237715"/>
            <a:ext cx="1577975" cy="9239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B250B7-64EA-4BE5-B1B1-9C4C0E452922}"/>
              </a:ext>
            </a:extLst>
          </p:cNvPr>
          <p:cNvCxnSpPr/>
          <p:nvPr/>
        </p:nvCxnSpPr>
        <p:spPr bwMode="auto">
          <a:xfrm rot="10800000">
            <a:off x="8145459" y="3758540"/>
            <a:ext cx="1809750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6">
            <a:extLst>
              <a:ext uri="{FF2B5EF4-FFF2-40B4-BE49-F238E27FC236}">
                <a16:creationId xmlns:a16="http://schemas.microsoft.com/office/drawing/2014/main" id="{9C30A5C1-B8E7-49D5-92CA-079AFC530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724" y="2442447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57">
            <a:extLst>
              <a:ext uri="{FF2B5EF4-FFF2-40B4-BE49-F238E27FC236}">
                <a16:creationId xmlns:a16="http://schemas.microsoft.com/office/drawing/2014/main" id="{66CEDE3E-3BAE-4472-89BC-FDF095D65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36" y="2442447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58">
            <a:extLst>
              <a:ext uri="{FF2B5EF4-FFF2-40B4-BE49-F238E27FC236}">
                <a16:creationId xmlns:a16="http://schemas.microsoft.com/office/drawing/2014/main" id="{49A31116-FCB1-4EC4-9100-BBB31BC7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078" y="3737744"/>
            <a:ext cx="153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34" name="TextBox 58">
            <a:extLst>
              <a:ext uri="{FF2B5EF4-FFF2-40B4-BE49-F238E27FC236}">
                <a16:creationId xmlns:a16="http://schemas.microsoft.com/office/drawing/2014/main" id="{50EEE31B-9BED-4BC2-B26F-291CC688E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7222" y="3701948"/>
            <a:ext cx="2500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DC31DAD-082D-4089-92C0-A5DFC6928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067" y="5456641"/>
            <a:ext cx="2631726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2+2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21 (1∙1+2∙10)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AE6AE3-69AC-4E7A-8F18-9B29D77397B5}"/>
              </a:ext>
            </a:extLst>
          </p:cNvPr>
          <p:cNvSpPr txBox="1"/>
          <p:nvPr/>
        </p:nvSpPr>
        <p:spPr>
          <a:xfrm>
            <a:off x="5823446" y="5104828"/>
            <a:ext cx="685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Or…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A6B18B-155E-4615-923A-33268DAF02EA}"/>
              </a:ext>
            </a:extLst>
          </p:cNvPr>
          <p:cNvSpPr/>
          <p:nvPr/>
        </p:nvSpPr>
        <p:spPr>
          <a:xfrm>
            <a:off x="8901109" y="1838759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AE47C1-A898-4A32-986C-67DF90326665}"/>
              </a:ext>
            </a:extLst>
          </p:cNvPr>
          <p:cNvSpPr/>
          <p:nvPr/>
        </p:nvSpPr>
        <p:spPr>
          <a:xfrm>
            <a:off x="8048265" y="3381271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E8B696-AA2E-4B6E-A00F-7B4BC7A790DF}"/>
              </a:ext>
            </a:extLst>
          </p:cNvPr>
          <p:cNvSpPr/>
          <p:nvPr/>
        </p:nvSpPr>
        <p:spPr>
          <a:xfrm>
            <a:off x="9755363" y="3365633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E2314-4E7C-47CC-AA4B-A11911406575}"/>
              </a:ext>
            </a:extLst>
          </p:cNvPr>
          <p:cNvSpPr/>
          <p:nvPr/>
        </p:nvSpPr>
        <p:spPr>
          <a:xfrm>
            <a:off x="8851985" y="3170344"/>
            <a:ext cx="471488" cy="3095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36BEE3-3870-4F01-8E69-D4BEC48858E0}"/>
              </a:ext>
            </a:extLst>
          </p:cNvPr>
          <p:cNvSpPr/>
          <p:nvPr/>
        </p:nvSpPr>
        <p:spPr>
          <a:xfrm>
            <a:off x="9994169" y="3588189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EA160C-74A2-4F58-BED0-B031B91162C6}"/>
              </a:ext>
            </a:extLst>
          </p:cNvPr>
          <p:cNvSpPr/>
          <p:nvPr/>
        </p:nvSpPr>
        <p:spPr>
          <a:xfrm>
            <a:off x="7914068" y="35974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DBF033C-3D23-4159-B2EA-3ADAEDE3F3F1}"/>
              </a:ext>
            </a:extLst>
          </p:cNvPr>
          <p:cNvSpPr/>
          <p:nvPr/>
        </p:nvSpPr>
        <p:spPr>
          <a:xfrm>
            <a:off x="8954905" y="212086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6029BB-E465-439D-98F3-2FCBFDA5218A}"/>
              </a:ext>
            </a:extLst>
          </p:cNvPr>
          <p:cNvCxnSpPr/>
          <p:nvPr/>
        </p:nvCxnSpPr>
        <p:spPr bwMode="auto">
          <a:xfrm rot="16200000" flipH="1">
            <a:off x="8972546" y="4667038"/>
            <a:ext cx="1539875" cy="8858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D3AD4C-E920-4C10-A558-E1AAC1FBFAC9}"/>
              </a:ext>
            </a:extLst>
          </p:cNvPr>
          <p:cNvCxnSpPr/>
          <p:nvPr/>
        </p:nvCxnSpPr>
        <p:spPr bwMode="auto">
          <a:xfrm rot="5400000">
            <a:off x="7626346" y="4667038"/>
            <a:ext cx="1577975" cy="9239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85F7BF-D49A-42C8-9C5E-0468DA4234B7}"/>
              </a:ext>
            </a:extLst>
          </p:cNvPr>
          <p:cNvCxnSpPr/>
          <p:nvPr/>
        </p:nvCxnSpPr>
        <p:spPr bwMode="auto">
          <a:xfrm rot="10800000">
            <a:off x="8145459" y="6187863"/>
            <a:ext cx="1809750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6">
            <a:extLst>
              <a:ext uri="{FF2B5EF4-FFF2-40B4-BE49-F238E27FC236}">
                <a16:creationId xmlns:a16="http://schemas.microsoft.com/office/drawing/2014/main" id="{4055518A-4B97-4106-B89D-863D85B4D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724" y="4871770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TextBox 57">
            <a:extLst>
              <a:ext uri="{FF2B5EF4-FFF2-40B4-BE49-F238E27FC236}">
                <a16:creationId xmlns:a16="http://schemas.microsoft.com/office/drawing/2014/main" id="{D982903A-32FE-411D-ACE4-DDEE3DC6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36" y="4871770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TextBox 58">
            <a:extLst>
              <a:ext uri="{FF2B5EF4-FFF2-40B4-BE49-F238E27FC236}">
                <a16:creationId xmlns:a16="http://schemas.microsoft.com/office/drawing/2014/main" id="{50CA76AA-EB34-417D-998C-4850E1E75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115" y="6124552"/>
            <a:ext cx="2829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775523-37D0-4B8D-8A3C-08C623268F88}"/>
              </a:ext>
            </a:extLst>
          </p:cNvPr>
          <p:cNvSpPr/>
          <p:nvPr/>
        </p:nvSpPr>
        <p:spPr>
          <a:xfrm>
            <a:off x="8901109" y="4268082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21B2AC-1B36-469E-95FA-14B4ECAB1B43}"/>
              </a:ext>
            </a:extLst>
          </p:cNvPr>
          <p:cNvSpPr/>
          <p:nvPr/>
        </p:nvSpPr>
        <p:spPr>
          <a:xfrm>
            <a:off x="8048265" y="5810594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837E16-9E5B-4012-848B-34FE970BB379}"/>
              </a:ext>
            </a:extLst>
          </p:cNvPr>
          <p:cNvSpPr/>
          <p:nvPr/>
        </p:nvSpPr>
        <p:spPr>
          <a:xfrm>
            <a:off x="9755363" y="5794956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5A32BD-2460-4311-8E8B-D49DF57BB044}"/>
              </a:ext>
            </a:extLst>
          </p:cNvPr>
          <p:cNvSpPr/>
          <p:nvPr/>
        </p:nvSpPr>
        <p:spPr>
          <a:xfrm>
            <a:off x="8894737" y="5816695"/>
            <a:ext cx="471488" cy="3095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5F3930-428D-431E-9274-458633A0C37D}"/>
              </a:ext>
            </a:extLst>
          </p:cNvPr>
          <p:cNvSpPr/>
          <p:nvPr/>
        </p:nvSpPr>
        <p:spPr>
          <a:xfrm>
            <a:off x="8496768" y="507159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46016F-EEB0-4588-AA31-937FD7F04623}"/>
              </a:ext>
            </a:extLst>
          </p:cNvPr>
          <p:cNvSpPr/>
          <p:nvPr/>
        </p:nvSpPr>
        <p:spPr>
          <a:xfrm>
            <a:off x="9431665" y="506117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749CD0-942A-48CA-9738-6BD380E672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24996" y="5884913"/>
            <a:ext cx="199818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AA0868-D409-4648-A9F3-B0D4289608F9}"/>
              </a:ext>
            </a:extLst>
          </p:cNvPr>
          <p:cNvCxnSpPr>
            <a:cxnSpLocks/>
          </p:cNvCxnSpPr>
          <p:nvPr/>
        </p:nvCxnSpPr>
        <p:spPr bwMode="auto">
          <a:xfrm flipH="1">
            <a:off x="8405160" y="5879889"/>
            <a:ext cx="199818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58">
            <a:extLst>
              <a:ext uri="{FF2B5EF4-FFF2-40B4-BE49-F238E27FC236}">
                <a16:creationId xmlns:a16="http://schemas.microsoft.com/office/drawing/2014/main" id="{76194667-A7B9-43BB-92B8-AFBA8F0B6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682" y="5590522"/>
            <a:ext cx="432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2"/>
                </a:solidFill>
              </a:rPr>
              <a:t>.5</a:t>
            </a:r>
          </a:p>
        </p:txBody>
      </p:sp>
      <p:sp>
        <p:nvSpPr>
          <p:cNvPr id="66" name="TextBox 58">
            <a:extLst>
              <a:ext uri="{FF2B5EF4-FFF2-40B4-BE49-F238E27FC236}">
                <a16:creationId xmlns:a16="http://schemas.microsoft.com/office/drawing/2014/main" id="{34608E6F-EB44-4CCC-A158-0325FAF1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772" y="5602036"/>
            <a:ext cx="432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2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36592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uiExpand="1" build="p" animBg="1"/>
      <p:bldP spid="24" grpId="0" uiExpand="1" build="p" animBg="1"/>
      <p:bldP spid="25" grpId="0" animBg="1"/>
      <p:bldP spid="26" grpId="0" animBg="1"/>
      <p:bldP spid="27" grpId="0" animBg="1"/>
      <p:bldP spid="31" grpId="0"/>
      <p:bldP spid="32" grpId="0"/>
      <p:bldP spid="34" grpId="0"/>
      <p:bldP spid="35" grpId="0" uiExpand="1" build="p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AD33-8B3F-4655-8330-80A0A1A6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12" y="255588"/>
            <a:ext cx="9324975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Search Graph for 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873B-2D5F-423A-8B42-5F5E7F78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277" y="1837028"/>
            <a:ext cx="8723443" cy="3654135"/>
          </a:xfrm>
          <a:solidFill>
            <a:srgbClr val="002060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buildGraph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tileMap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nodes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dict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tile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tileMap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nodes[tile]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SearchNode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# Go through the nodes dictionary for each key-value (tile-node) pair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tile, node in nodes: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for neighbor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tilesAdjacentTo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# Calculate the cost between the tile and its neighbor; add edge.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cost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calculateCost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(tile, neighbor)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node.edges.append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(Edge(neighbor, cost))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BE2D667-0DFA-4428-A92D-68D35195E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51433" y="1900993"/>
            <a:ext cx="1859334" cy="1763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6D3863-FF99-4A26-9DC4-E8AD84D8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399" y="1682341"/>
            <a:ext cx="10201198" cy="4620126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Often a solution to a problem can be broken into a series of steps.</a:t>
            </a:r>
          </a:p>
          <a:p>
            <a:r>
              <a:rPr lang="en-US" sz="3200" dirty="0"/>
              <a:t>Some of these are also well-defined problems.</a:t>
            </a:r>
          </a:p>
          <a:p>
            <a:pPr marL="128016" lvl="1" indent="0">
              <a:buNone/>
            </a:pP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A well defined problem has these features:</a:t>
            </a:r>
          </a:p>
          <a:p>
            <a:pPr lvl="1"/>
            <a:r>
              <a:rPr lang="en-US" sz="2800" dirty="0"/>
              <a:t> Initial state</a:t>
            </a:r>
          </a:p>
          <a:p>
            <a:pPr lvl="1"/>
            <a:r>
              <a:rPr lang="en-US" sz="2800" dirty="0"/>
              <a:t> Set of goal states</a:t>
            </a:r>
          </a:p>
          <a:p>
            <a:pPr lvl="1"/>
            <a:r>
              <a:rPr lang="en-US" sz="2800" dirty="0"/>
              <a:t> State space (reachable states)</a:t>
            </a:r>
          </a:p>
          <a:p>
            <a:pPr lvl="1"/>
            <a:r>
              <a:rPr lang="en-US" sz="2800" dirty="0"/>
              <a:t> 1+ Operators (a finite set of steps/actions)</a:t>
            </a:r>
          </a:p>
          <a:p>
            <a:pPr marL="128016" lvl="1" indent="0">
              <a:buNone/>
            </a:pP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In a well-define problem, we can systematically approach the problem space.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EB1DC-4D1F-4056-A97B-3A5A2B27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Well-Defined Problems</a:t>
            </a:r>
          </a:p>
        </p:txBody>
      </p:sp>
    </p:spTree>
    <p:extLst>
      <p:ext uri="{BB962C8B-B14F-4D97-AF65-F5344CB8AC3E}">
        <p14:creationId xmlns:p14="http://schemas.microsoft.com/office/powerpoint/2010/main" val="207223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9036942-13A8-48BA-9791-311E149A43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Search: The 8-Puzzle (Example)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3480B98-F7D6-4FF0-A333-E9728C036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95400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Example:</a:t>
            </a:r>
          </a:p>
        </p:txBody>
      </p:sp>
      <p:sp>
        <p:nvSpPr>
          <p:cNvPr id="63552" name="Line 64">
            <a:extLst>
              <a:ext uri="{FF2B5EF4-FFF2-40B4-BE49-F238E27FC236}">
                <a16:creationId xmlns:a16="http://schemas.microsoft.com/office/drawing/2014/main" id="{A8EC1BF9-B68E-463A-8D6A-8BB8ACDC7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3528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3" name="Line 65">
            <a:extLst>
              <a:ext uri="{FF2B5EF4-FFF2-40B4-BE49-F238E27FC236}">
                <a16:creationId xmlns:a16="http://schemas.microsoft.com/office/drawing/2014/main" id="{905F1AD5-1CEF-4DBD-85E5-354E89569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0292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4" name="Line 66">
            <a:extLst>
              <a:ext uri="{FF2B5EF4-FFF2-40B4-BE49-F238E27FC236}">
                <a16:creationId xmlns:a16="http://schemas.microsoft.com/office/drawing/2014/main" id="{520E6190-1CF1-4518-B578-000C1C64D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3528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5" name="Line 67">
            <a:extLst>
              <a:ext uri="{FF2B5EF4-FFF2-40B4-BE49-F238E27FC236}">
                <a16:creationId xmlns:a16="http://schemas.microsoft.com/office/drawing/2014/main" id="{D4B3DA23-1811-437A-BC6A-E94DB680A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50292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6" name="Line 68">
            <a:extLst>
              <a:ext uri="{FF2B5EF4-FFF2-40B4-BE49-F238E27FC236}">
                <a16:creationId xmlns:a16="http://schemas.microsoft.com/office/drawing/2014/main" id="{910B1BAB-DF56-434C-9970-DE222906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336" y="5029200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C425E-D7FE-4376-B81D-59277A72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61" y="3581400"/>
            <a:ext cx="1449627" cy="144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5083F-702F-4ECB-8F53-F5364587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909811"/>
            <a:ext cx="1449627" cy="1449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6399A-DD4D-4259-8AF2-7FBA6BBC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73" y="3581400"/>
            <a:ext cx="1449627" cy="14496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3834963-45CF-4907-AF78-4EA829A8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537" y="5264824"/>
            <a:ext cx="1449627" cy="1449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0BD3C-D4E1-4358-ABD2-FA5F3FAF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961" y="5264824"/>
            <a:ext cx="1451239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3D073-06E2-40E5-84E6-73AE6E26E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4" y="5263266"/>
            <a:ext cx="1454360" cy="1452744"/>
          </a:xfrm>
          <a:prstGeom prst="rect">
            <a:avLst/>
          </a:prstGeom>
        </p:spPr>
      </p:pic>
      <p:sp>
        <p:nvSpPr>
          <p:cNvPr id="78" name="Line 66">
            <a:extLst>
              <a:ext uri="{FF2B5EF4-FFF2-40B4-BE49-F238E27FC236}">
                <a16:creationId xmlns:a16="http://schemas.microsoft.com/office/drawing/2014/main" id="{95C32E5E-3819-4FC6-9C9E-5A1D0774B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1887" y="2626822"/>
            <a:ext cx="1982113" cy="11083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DBC58-C160-4278-B7C5-7F682A584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261" y="1905001"/>
            <a:ext cx="1454438" cy="1454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ED920B-A246-4C79-95DE-D4707840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24" y="1515887"/>
            <a:ext cx="11352016" cy="343295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It turns out that a naïve, brute-force approach has some issues.</a:t>
            </a:r>
          </a:p>
          <a:p>
            <a:pPr algn="ctr"/>
            <a:endParaRPr lang="en-US" sz="3600" dirty="0"/>
          </a:p>
          <a:p>
            <a:pPr marL="128016" lvl="1" indent="0">
              <a:buNone/>
            </a:pPr>
            <a:r>
              <a:rPr lang="en-US" sz="3600" dirty="0"/>
              <a:t>	Number of Search Nodes, 10-Ply:	</a:t>
            </a:r>
            <a:r>
              <a:rPr lang="en-US" sz="3600" b="1" dirty="0">
                <a:solidFill>
                  <a:srgbClr val="FFFF00"/>
                </a:solidFill>
              </a:rPr>
              <a:t>4</a:t>
            </a:r>
            <a:r>
              <a:rPr lang="en-US" sz="3600" b="1" baseline="30000" dirty="0">
                <a:solidFill>
                  <a:srgbClr val="FFFF00"/>
                </a:solidFill>
              </a:rPr>
              <a:t>10</a:t>
            </a:r>
            <a:r>
              <a:rPr lang="en-US" sz="3600" b="1" dirty="0">
                <a:solidFill>
                  <a:srgbClr val="FFFF00"/>
                </a:solidFill>
              </a:rPr>
              <a:t> = 1,048,576</a:t>
            </a:r>
          </a:p>
          <a:p>
            <a:pPr marL="128016" lvl="1" indent="0">
              <a:buNone/>
            </a:pPr>
            <a:r>
              <a:rPr lang="en-US" sz="3600" dirty="0"/>
              <a:t>	Number of Search Nodes, 55-Ply: 	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36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55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1.3 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·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10</a:t>
            </a:r>
            <a:r>
              <a:rPr lang="en-US" sz="36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33</a:t>
            </a:r>
          </a:p>
          <a:p>
            <a:pPr marL="128016" lvl="1" indent="0">
              <a:buNone/>
            </a:pPr>
            <a:r>
              <a:rPr lang="en-US" sz="3600" dirty="0"/>
              <a:t>	Possible Board Configurations:		</a:t>
            </a:r>
            <a:r>
              <a:rPr lang="en-US" sz="3600" b="1" dirty="0">
                <a:solidFill>
                  <a:srgbClr val="00FF00"/>
                </a:solidFill>
              </a:rPr>
              <a:t>9! = 362,880</a:t>
            </a:r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Why are there more search nodes than board configurations?!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4D9C3-B9CD-40AB-847F-BD437BF2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Challenges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5D5022D-B969-49DD-AA79-4413D808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3321"/>
          <a:stretch/>
        </p:blipFill>
        <p:spPr>
          <a:xfrm rot="183624">
            <a:off x="5080958" y="4806378"/>
            <a:ext cx="2815330" cy="17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9036942-13A8-48BA-9791-311E149A43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375206"/>
            <a:ext cx="11254683" cy="71359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Search Challenges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3480B98-F7D6-4FF0-A333-E9728C036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11208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Example:</a:t>
            </a:r>
          </a:p>
        </p:txBody>
      </p:sp>
      <p:sp>
        <p:nvSpPr>
          <p:cNvPr id="63552" name="Line 64">
            <a:extLst>
              <a:ext uri="{FF2B5EF4-FFF2-40B4-BE49-F238E27FC236}">
                <a16:creationId xmlns:a16="http://schemas.microsoft.com/office/drawing/2014/main" id="{A8EC1BF9-B68E-463A-8D6A-8BB8ACDC7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1686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3" name="Line 65">
            <a:extLst>
              <a:ext uri="{FF2B5EF4-FFF2-40B4-BE49-F238E27FC236}">
                <a16:creationId xmlns:a16="http://schemas.microsoft.com/office/drawing/2014/main" id="{905F1AD5-1CEF-4DBD-85E5-354E89569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450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4" name="Line 66">
            <a:extLst>
              <a:ext uri="{FF2B5EF4-FFF2-40B4-BE49-F238E27FC236}">
                <a16:creationId xmlns:a16="http://schemas.microsoft.com/office/drawing/2014/main" id="{520E6190-1CF1-4518-B578-000C1C64D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1686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5" name="Line 67">
            <a:extLst>
              <a:ext uri="{FF2B5EF4-FFF2-40B4-BE49-F238E27FC236}">
                <a16:creationId xmlns:a16="http://schemas.microsoft.com/office/drawing/2014/main" id="{D4B3DA23-1811-437A-BC6A-E94DB680A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48450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6" name="Line 68">
            <a:extLst>
              <a:ext uri="{FF2B5EF4-FFF2-40B4-BE49-F238E27FC236}">
                <a16:creationId xmlns:a16="http://schemas.microsoft.com/office/drawing/2014/main" id="{910B1BAB-DF56-434C-9970-DE222906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336" y="4845008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C425E-D7FE-4376-B81D-59277A72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61" y="3397208"/>
            <a:ext cx="1449627" cy="144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5083F-702F-4ECB-8F53-F5364587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25619"/>
            <a:ext cx="1449627" cy="1449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6399A-DD4D-4259-8AF2-7FBA6BBC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73" y="3397208"/>
            <a:ext cx="1449627" cy="14496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3834963-45CF-4907-AF78-4EA829A8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537" y="5080632"/>
            <a:ext cx="1449627" cy="1449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0BD3C-D4E1-4358-ABD2-FA5F3FAF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961" y="5080632"/>
            <a:ext cx="1451239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3D073-06E2-40E5-84E6-73AE6E26E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4" y="5079074"/>
            <a:ext cx="1454360" cy="14527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D8E98-8020-4CB2-BA02-83239FCF1E84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>
            <a:off x="6783627" y="2444708"/>
            <a:ext cx="1915044" cy="5725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FF0B68-D6EB-441E-AE61-126A400D559D}"/>
              </a:ext>
            </a:extLst>
          </p:cNvPr>
          <p:cNvCxnSpPr>
            <a:cxnSpLocks/>
            <a:stCxn id="18" idx="2"/>
            <a:endCxn id="74" idx="0"/>
          </p:cNvCxnSpPr>
          <p:nvPr/>
        </p:nvCxnSpPr>
        <p:spPr>
          <a:xfrm>
            <a:off x="9550351" y="2675540"/>
            <a:ext cx="0" cy="2405092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336C0E-4CA2-45E2-8100-CD4C39E396CD}"/>
              </a:ext>
            </a:extLst>
          </p:cNvPr>
          <p:cNvSpPr txBox="1"/>
          <p:nvPr/>
        </p:nvSpPr>
        <p:spPr>
          <a:xfrm>
            <a:off x="8698671" y="2213875"/>
            <a:ext cx="170336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Duplicates</a:t>
            </a:r>
          </a:p>
        </p:txBody>
      </p:sp>
    </p:spTree>
    <p:extLst>
      <p:ext uri="{BB962C8B-B14F-4D97-AF65-F5344CB8AC3E}">
        <p14:creationId xmlns:p14="http://schemas.microsoft.com/office/powerpoint/2010/main" val="3089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76A5A91-A86A-40A6-B962-914C190E68BC}" vid="{32A0A38A-7ACC-4C61-9EF6-C383AB9EB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cap4053_ppt_template_rev4</Template>
  <TotalTime>73</TotalTime>
  <Words>487</Words>
  <Application>Microsoft Office PowerPoint</Application>
  <PresentationFormat>Widescreen</PresentationFormat>
  <Paragraphs>115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Regular</vt:lpstr>
      <vt:lpstr>Arial</vt:lpstr>
      <vt:lpstr>Calibri</vt:lpstr>
      <vt:lpstr>Consolas</vt:lpstr>
      <vt:lpstr>Garamond</vt:lpstr>
      <vt:lpstr>Open Sans</vt:lpstr>
      <vt:lpstr>Tw Cen MT</vt:lpstr>
      <vt:lpstr>Wingdings</vt:lpstr>
      <vt:lpstr>Wingdings 3</vt:lpstr>
      <vt:lpstr>Integral</vt:lpstr>
      <vt:lpstr>Search Spaces</vt:lpstr>
      <vt:lpstr>Representing a Search Space</vt:lpstr>
      <vt:lpstr>Search Graphs</vt:lpstr>
      <vt:lpstr>Graph Representation</vt:lpstr>
      <vt:lpstr>Example: Search Graph for Tiles</vt:lpstr>
      <vt:lpstr>Well-Defined Problems</vt:lpstr>
      <vt:lpstr>Search: The 8-Puzzle (Example)</vt:lpstr>
      <vt:lpstr>Search Challenges</vt:lpstr>
      <vt:lpstr>Search Challenges</vt:lpstr>
      <vt:lpstr>Search Challenges: Duplicate States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Spaces</dc:title>
  <dc:creator>Jeremiah Blanchard</dc:creator>
  <cp:lastModifiedBy>Jeremiah Blanchard</cp:lastModifiedBy>
  <cp:revision>9</cp:revision>
  <dcterms:created xsi:type="dcterms:W3CDTF">2018-12-03T19:06:11Z</dcterms:created>
  <dcterms:modified xsi:type="dcterms:W3CDTF">2019-01-04T02:20:09Z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